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21607463" cy="28803600"/>
  <p:notesSz cx="6858000" cy="9144000"/>
  <p:defaultTextStyle>
    <a:defPPr>
      <a:defRPr lang="es-ES"/>
    </a:defPPr>
    <a:lvl1pPr marL="0" algn="l" defTabSz="1440180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1pPr>
    <a:lvl2pPr marL="1440180" algn="l" defTabSz="1440180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2pPr>
    <a:lvl3pPr marL="2880360" algn="l" defTabSz="1440180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3pPr>
    <a:lvl4pPr marL="4320540" algn="l" defTabSz="1440180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4pPr>
    <a:lvl5pPr marL="5761355" algn="l" defTabSz="1440180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5pPr>
    <a:lvl6pPr marL="7201535" algn="l" defTabSz="1440180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6pPr>
    <a:lvl7pPr marL="8641715" algn="l" defTabSz="1440180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7pPr>
    <a:lvl8pPr marL="10081895" algn="l" defTabSz="1440180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8pPr>
    <a:lvl9pPr marL="11522075" algn="l" defTabSz="1440180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9072" userDrawn="1">
          <p15:clr>
            <a:srgbClr val="A4A3A4"/>
          </p15:clr>
        </p15:guide>
        <p15:guide id="2" pos="680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7A0C28"/>
    <a:srgbClr val="7A0D28"/>
    <a:srgbClr val="E695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4077" autoAdjust="0"/>
    <p:restoredTop sz="94619"/>
  </p:normalViewPr>
  <p:slideViewPr>
    <p:cSldViewPr snapToGrid="0" snapToObjects="1">
      <p:cViewPr>
        <p:scale>
          <a:sx n="30" d="100"/>
          <a:sy n="30" d="100"/>
        </p:scale>
        <p:origin x="-1980" y="1056"/>
      </p:cViewPr>
      <p:guideLst>
        <p:guide orient="horz" pos="9072"/>
        <p:guide pos="680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1620560" y="8947787"/>
            <a:ext cx="18366344" cy="6174105"/>
          </a:xfrm>
        </p:spPr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 hasCustomPrompt="1"/>
          </p:nvPr>
        </p:nvSpPr>
        <p:spPr>
          <a:xfrm>
            <a:off x="3241120" y="16322040"/>
            <a:ext cx="15125224" cy="73609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401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880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320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761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2015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6417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0818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5220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932BF-5B91-6942-B972-EAFB27A263B5}" type="datetimeFigureOut">
              <a:rPr lang="es-ES" smtClean="0"/>
              <a:t>04/05/2026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E845C-E741-1E4F-AC21-0AE3C38042B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932BF-5B91-6942-B972-EAFB27A263B5}" type="datetimeFigureOut">
              <a:rPr lang="es-ES" smtClean="0"/>
              <a:t>04/05/2026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E845C-E741-1E4F-AC21-0AE3C38042B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 hasCustomPrompt="1"/>
          </p:nvPr>
        </p:nvSpPr>
        <p:spPr>
          <a:xfrm>
            <a:off x="37017787" y="4847277"/>
            <a:ext cx="11486467" cy="103219565"/>
          </a:xfrm>
        </p:spPr>
        <p:txBody>
          <a:bodyPr vert="eaVert"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2554633" y="4847277"/>
            <a:ext cx="34103028" cy="103219565"/>
          </a:xfrm>
        </p:spPr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932BF-5B91-6942-B972-EAFB27A263B5}" type="datetimeFigureOut">
              <a:rPr lang="es-ES" smtClean="0"/>
              <a:t>04/05/2026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E845C-E741-1E4F-AC21-0AE3C38042B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932BF-5B91-6942-B972-EAFB27A263B5}" type="datetimeFigureOut">
              <a:rPr lang="es-ES" smtClean="0"/>
              <a:t>04/05/2026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E845C-E741-1E4F-AC21-0AE3C38042B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1706840" y="18508982"/>
            <a:ext cx="18366344" cy="5720715"/>
          </a:xfrm>
        </p:spPr>
        <p:txBody>
          <a:bodyPr anchor="t"/>
          <a:lstStyle>
            <a:lvl1pPr algn="l">
              <a:defRPr sz="12600" b="1" cap="all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 hasCustomPrompt="1"/>
          </p:nvPr>
        </p:nvSpPr>
        <p:spPr>
          <a:xfrm>
            <a:off x="1706840" y="12208197"/>
            <a:ext cx="18366344" cy="6300785"/>
          </a:xfrm>
        </p:spPr>
        <p:txBody>
          <a:bodyPr anchor="b"/>
          <a:lstStyle>
            <a:lvl1pPr marL="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1pPr>
            <a:lvl2pPr marL="1440180" indent="0">
              <a:buNone/>
              <a:defRPr sz="5700">
                <a:solidFill>
                  <a:schemeClr val="tx1">
                    <a:tint val="75000"/>
                  </a:schemeClr>
                </a:solidFill>
              </a:defRPr>
            </a:lvl2pPr>
            <a:lvl3pPr marL="2880360" indent="0">
              <a:buNone/>
              <a:defRPr sz="5000">
                <a:solidFill>
                  <a:schemeClr val="tx1">
                    <a:tint val="75000"/>
                  </a:schemeClr>
                </a:solidFill>
              </a:defRPr>
            </a:lvl3pPr>
            <a:lvl4pPr marL="4320540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4pPr>
            <a:lvl5pPr marL="5761355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5pPr>
            <a:lvl6pPr marL="7201535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6pPr>
            <a:lvl7pPr marL="8641715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7pPr>
            <a:lvl8pPr marL="10081895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8pPr>
            <a:lvl9pPr marL="11522075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932BF-5B91-6942-B972-EAFB27A263B5}" type="datetimeFigureOut">
              <a:rPr lang="es-ES" smtClean="0"/>
              <a:t>04/05/2026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E845C-E741-1E4F-AC21-0AE3C38042B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 hasCustomPrompt="1"/>
          </p:nvPr>
        </p:nvSpPr>
        <p:spPr>
          <a:xfrm>
            <a:off x="2554634" y="28230197"/>
            <a:ext cx="22792872" cy="79836645"/>
          </a:xfrm>
        </p:spPr>
        <p:txBody>
          <a:bodyPr/>
          <a:lstStyle>
            <a:lvl1pPr>
              <a:defRPr sz="8800"/>
            </a:lvl1pPr>
            <a:lvl2pPr>
              <a:defRPr sz="7600"/>
            </a:lvl2pPr>
            <a:lvl3pPr>
              <a:defRPr sz="6300"/>
            </a:lvl3pPr>
            <a:lvl4pPr>
              <a:defRPr sz="5700"/>
            </a:lvl4pPr>
            <a:lvl5pPr>
              <a:defRPr sz="5700"/>
            </a:lvl5pPr>
            <a:lvl6pPr>
              <a:defRPr sz="5700"/>
            </a:lvl6pPr>
            <a:lvl7pPr>
              <a:defRPr sz="5700"/>
            </a:lvl7pPr>
            <a:lvl8pPr>
              <a:defRPr sz="5700"/>
            </a:lvl8pPr>
            <a:lvl9pPr>
              <a:defRPr sz="57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 hasCustomPrompt="1"/>
          </p:nvPr>
        </p:nvSpPr>
        <p:spPr>
          <a:xfrm>
            <a:off x="25707631" y="28230197"/>
            <a:ext cx="22796623" cy="79836645"/>
          </a:xfrm>
        </p:spPr>
        <p:txBody>
          <a:bodyPr/>
          <a:lstStyle>
            <a:lvl1pPr>
              <a:defRPr sz="8800"/>
            </a:lvl1pPr>
            <a:lvl2pPr>
              <a:defRPr sz="7600"/>
            </a:lvl2pPr>
            <a:lvl3pPr>
              <a:defRPr sz="6300"/>
            </a:lvl3pPr>
            <a:lvl4pPr>
              <a:defRPr sz="5700"/>
            </a:lvl4pPr>
            <a:lvl5pPr>
              <a:defRPr sz="5700"/>
            </a:lvl5pPr>
            <a:lvl6pPr>
              <a:defRPr sz="5700"/>
            </a:lvl6pPr>
            <a:lvl7pPr>
              <a:defRPr sz="5700"/>
            </a:lvl7pPr>
            <a:lvl8pPr>
              <a:defRPr sz="5700"/>
            </a:lvl8pPr>
            <a:lvl9pPr>
              <a:defRPr sz="57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932BF-5B91-6942-B972-EAFB27A263B5}" type="datetimeFigureOut">
              <a:rPr lang="es-ES" smtClean="0"/>
              <a:t>04/05/2026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E845C-E741-1E4F-AC21-0AE3C38042B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1080373" y="1153480"/>
            <a:ext cx="19446717" cy="4800600"/>
          </a:xfrm>
        </p:spPr>
        <p:txBody>
          <a:bodyPr/>
          <a:lstStyle>
            <a:lvl1pPr>
              <a:defRPr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 hasCustomPrompt="1"/>
          </p:nvPr>
        </p:nvSpPr>
        <p:spPr>
          <a:xfrm>
            <a:off x="1080373" y="6447475"/>
            <a:ext cx="9547049" cy="2687000"/>
          </a:xfrm>
        </p:spPr>
        <p:txBody>
          <a:bodyPr anchor="b"/>
          <a:lstStyle>
            <a:lvl1pPr marL="0" indent="0">
              <a:buNone/>
              <a:defRPr sz="7600" b="1"/>
            </a:lvl1pPr>
            <a:lvl2pPr marL="1440180" indent="0">
              <a:buNone/>
              <a:defRPr sz="6300" b="1"/>
            </a:lvl2pPr>
            <a:lvl3pPr marL="2880360" indent="0">
              <a:buNone/>
              <a:defRPr sz="5700" b="1"/>
            </a:lvl3pPr>
            <a:lvl4pPr marL="4320540" indent="0">
              <a:buNone/>
              <a:defRPr sz="5000" b="1"/>
            </a:lvl4pPr>
            <a:lvl5pPr marL="5761355" indent="0">
              <a:buNone/>
              <a:defRPr sz="5000" b="1"/>
            </a:lvl5pPr>
            <a:lvl6pPr marL="7201535" indent="0">
              <a:buNone/>
              <a:defRPr sz="5000" b="1"/>
            </a:lvl6pPr>
            <a:lvl7pPr marL="8641715" indent="0">
              <a:buNone/>
              <a:defRPr sz="5000" b="1"/>
            </a:lvl7pPr>
            <a:lvl8pPr marL="10081895" indent="0">
              <a:buNone/>
              <a:defRPr sz="5000" b="1"/>
            </a:lvl8pPr>
            <a:lvl9pPr marL="11522075" indent="0">
              <a:buNone/>
              <a:defRPr sz="50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 hasCustomPrompt="1"/>
          </p:nvPr>
        </p:nvSpPr>
        <p:spPr>
          <a:xfrm>
            <a:off x="1080373" y="9134475"/>
            <a:ext cx="9547049" cy="16595410"/>
          </a:xfrm>
        </p:spPr>
        <p:txBody>
          <a:bodyPr/>
          <a:lstStyle>
            <a:lvl1pPr>
              <a:defRPr sz="7600"/>
            </a:lvl1pPr>
            <a:lvl2pPr>
              <a:defRPr sz="6300"/>
            </a:lvl2pPr>
            <a:lvl3pPr>
              <a:defRPr sz="5700"/>
            </a:lvl3pPr>
            <a:lvl4pPr>
              <a:defRPr sz="5000"/>
            </a:lvl4pPr>
            <a:lvl5pPr>
              <a:defRPr sz="5000"/>
            </a:lvl5pPr>
            <a:lvl6pPr>
              <a:defRPr sz="5000"/>
            </a:lvl6pPr>
            <a:lvl7pPr>
              <a:defRPr sz="5000"/>
            </a:lvl7pPr>
            <a:lvl8pPr>
              <a:defRPr sz="5000"/>
            </a:lvl8pPr>
            <a:lvl9pPr>
              <a:defRPr sz="5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 hasCustomPrompt="1"/>
          </p:nvPr>
        </p:nvSpPr>
        <p:spPr>
          <a:xfrm>
            <a:off x="10976292" y="6447475"/>
            <a:ext cx="9550799" cy="2687000"/>
          </a:xfrm>
        </p:spPr>
        <p:txBody>
          <a:bodyPr anchor="b"/>
          <a:lstStyle>
            <a:lvl1pPr marL="0" indent="0">
              <a:buNone/>
              <a:defRPr sz="7600" b="1"/>
            </a:lvl1pPr>
            <a:lvl2pPr marL="1440180" indent="0">
              <a:buNone/>
              <a:defRPr sz="6300" b="1"/>
            </a:lvl2pPr>
            <a:lvl3pPr marL="2880360" indent="0">
              <a:buNone/>
              <a:defRPr sz="5700" b="1"/>
            </a:lvl3pPr>
            <a:lvl4pPr marL="4320540" indent="0">
              <a:buNone/>
              <a:defRPr sz="5000" b="1"/>
            </a:lvl4pPr>
            <a:lvl5pPr marL="5761355" indent="0">
              <a:buNone/>
              <a:defRPr sz="5000" b="1"/>
            </a:lvl5pPr>
            <a:lvl6pPr marL="7201535" indent="0">
              <a:buNone/>
              <a:defRPr sz="5000" b="1"/>
            </a:lvl6pPr>
            <a:lvl7pPr marL="8641715" indent="0">
              <a:buNone/>
              <a:defRPr sz="5000" b="1"/>
            </a:lvl7pPr>
            <a:lvl8pPr marL="10081895" indent="0">
              <a:buNone/>
              <a:defRPr sz="5000" b="1"/>
            </a:lvl8pPr>
            <a:lvl9pPr marL="11522075" indent="0">
              <a:buNone/>
              <a:defRPr sz="50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 hasCustomPrompt="1"/>
          </p:nvPr>
        </p:nvSpPr>
        <p:spPr>
          <a:xfrm>
            <a:off x="10976292" y="9134475"/>
            <a:ext cx="9550799" cy="16595410"/>
          </a:xfrm>
        </p:spPr>
        <p:txBody>
          <a:bodyPr/>
          <a:lstStyle>
            <a:lvl1pPr>
              <a:defRPr sz="7600"/>
            </a:lvl1pPr>
            <a:lvl2pPr>
              <a:defRPr sz="6300"/>
            </a:lvl2pPr>
            <a:lvl3pPr>
              <a:defRPr sz="5700"/>
            </a:lvl3pPr>
            <a:lvl4pPr>
              <a:defRPr sz="5000"/>
            </a:lvl4pPr>
            <a:lvl5pPr>
              <a:defRPr sz="5000"/>
            </a:lvl5pPr>
            <a:lvl6pPr>
              <a:defRPr sz="5000"/>
            </a:lvl6pPr>
            <a:lvl7pPr>
              <a:defRPr sz="5000"/>
            </a:lvl7pPr>
            <a:lvl8pPr>
              <a:defRPr sz="5000"/>
            </a:lvl8pPr>
            <a:lvl9pPr>
              <a:defRPr sz="5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932BF-5B91-6942-B972-EAFB27A263B5}" type="datetimeFigureOut">
              <a:rPr lang="es-ES" smtClean="0"/>
              <a:t>04/05/2026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E845C-E741-1E4F-AC21-0AE3C38042B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932BF-5B91-6942-B972-EAFB27A263B5}" type="datetimeFigureOut">
              <a:rPr lang="es-ES" smtClean="0"/>
              <a:t>04/05/2026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E845C-E741-1E4F-AC21-0AE3C38042B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932BF-5B91-6942-B972-EAFB27A263B5}" type="datetimeFigureOut">
              <a:rPr lang="es-ES" smtClean="0"/>
              <a:t>04/05/2026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E845C-E741-1E4F-AC21-0AE3C38042B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1080375" y="1146810"/>
            <a:ext cx="7108706" cy="4880610"/>
          </a:xfrm>
        </p:spPr>
        <p:txBody>
          <a:bodyPr anchor="b"/>
          <a:lstStyle>
            <a:lvl1pPr algn="l">
              <a:defRPr sz="63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 hasCustomPrompt="1"/>
          </p:nvPr>
        </p:nvSpPr>
        <p:spPr>
          <a:xfrm>
            <a:off x="8447918" y="1146812"/>
            <a:ext cx="12079172" cy="24583075"/>
          </a:xfrm>
        </p:spPr>
        <p:txBody>
          <a:bodyPr/>
          <a:lstStyle>
            <a:lvl1pPr>
              <a:defRPr sz="10100"/>
            </a:lvl1pPr>
            <a:lvl2pPr>
              <a:defRPr sz="8800"/>
            </a:lvl2pPr>
            <a:lvl3pPr>
              <a:defRPr sz="7600"/>
            </a:lvl3pPr>
            <a:lvl4pPr>
              <a:defRPr sz="6300"/>
            </a:lvl4pPr>
            <a:lvl5pPr>
              <a:defRPr sz="6300"/>
            </a:lvl5pPr>
            <a:lvl6pPr>
              <a:defRPr sz="6300"/>
            </a:lvl6pPr>
            <a:lvl7pPr>
              <a:defRPr sz="6300"/>
            </a:lvl7pPr>
            <a:lvl8pPr>
              <a:defRPr sz="6300"/>
            </a:lvl8pPr>
            <a:lvl9pPr>
              <a:defRPr sz="63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 hasCustomPrompt="1"/>
          </p:nvPr>
        </p:nvSpPr>
        <p:spPr>
          <a:xfrm>
            <a:off x="1080375" y="6027422"/>
            <a:ext cx="7108706" cy="19702465"/>
          </a:xfrm>
        </p:spPr>
        <p:txBody>
          <a:bodyPr/>
          <a:lstStyle>
            <a:lvl1pPr marL="0" indent="0">
              <a:buNone/>
              <a:defRPr sz="4400"/>
            </a:lvl1pPr>
            <a:lvl2pPr marL="1440180" indent="0">
              <a:buNone/>
              <a:defRPr sz="3800"/>
            </a:lvl2pPr>
            <a:lvl3pPr marL="2880360" indent="0">
              <a:buNone/>
              <a:defRPr sz="3200"/>
            </a:lvl3pPr>
            <a:lvl4pPr marL="4320540" indent="0">
              <a:buNone/>
              <a:defRPr sz="2800"/>
            </a:lvl4pPr>
            <a:lvl5pPr marL="5761355" indent="0">
              <a:buNone/>
              <a:defRPr sz="2800"/>
            </a:lvl5pPr>
            <a:lvl6pPr marL="7201535" indent="0">
              <a:buNone/>
              <a:defRPr sz="2800"/>
            </a:lvl6pPr>
            <a:lvl7pPr marL="8641715" indent="0">
              <a:buNone/>
              <a:defRPr sz="2800"/>
            </a:lvl7pPr>
            <a:lvl8pPr marL="10081895" indent="0">
              <a:buNone/>
              <a:defRPr sz="2800"/>
            </a:lvl8pPr>
            <a:lvl9pPr marL="11522075" indent="0">
              <a:buNone/>
              <a:defRPr sz="2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932BF-5B91-6942-B972-EAFB27A263B5}" type="datetimeFigureOut">
              <a:rPr lang="es-ES" smtClean="0"/>
              <a:t>04/05/2026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E845C-E741-1E4F-AC21-0AE3C38042B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4235214" y="20162520"/>
            <a:ext cx="12964478" cy="2380300"/>
          </a:xfrm>
        </p:spPr>
        <p:txBody>
          <a:bodyPr anchor="b"/>
          <a:lstStyle>
            <a:lvl1pPr algn="l">
              <a:defRPr sz="63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4235214" y="2573655"/>
            <a:ext cx="12964478" cy="17282160"/>
          </a:xfrm>
        </p:spPr>
        <p:txBody>
          <a:bodyPr/>
          <a:lstStyle>
            <a:lvl1pPr marL="0" indent="0">
              <a:buNone/>
              <a:defRPr sz="10100"/>
            </a:lvl1pPr>
            <a:lvl2pPr marL="1440180" indent="0">
              <a:buNone/>
              <a:defRPr sz="8800"/>
            </a:lvl2pPr>
            <a:lvl3pPr marL="2880360" indent="0">
              <a:buNone/>
              <a:defRPr sz="7600"/>
            </a:lvl3pPr>
            <a:lvl4pPr marL="4320540" indent="0">
              <a:buNone/>
              <a:defRPr sz="6300"/>
            </a:lvl4pPr>
            <a:lvl5pPr marL="5761355" indent="0">
              <a:buNone/>
              <a:defRPr sz="6300"/>
            </a:lvl5pPr>
            <a:lvl6pPr marL="7201535" indent="0">
              <a:buNone/>
              <a:defRPr sz="6300"/>
            </a:lvl6pPr>
            <a:lvl7pPr marL="8641715" indent="0">
              <a:buNone/>
              <a:defRPr sz="6300"/>
            </a:lvl7pPr>
            <a:lvl8pPr marL="10081895" indent="0">
              <a:buNone/>
              <a:defRPr sz="6300"/>
            </a:lvl8pPr>
            <a:lvl9pPr marL="11522075" indent="0">
              <a:buNone/>
              <a:defRPr sz="63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 hasCustomPrompt="1"/>
          </p:nvPr>
        </p:nvSpPr>
        <p:spPr>
          <a:xfrm>
            <a:off x="4235214" y="22542820"/>
            <a:ext cx="12964478" cy="3380420"/>
          </a:xfrm>
        </p:spPr>
        <p:txBody>
          <a:bodyPr/>
          <a:lstStyle>
            <a:lvl1pPr marL="0" indent="0">
              <a:buNone/>
              <a:defRPr sz="4400"/>
            </a:lvl1pPr>
            <a:lvl2pPr marL="1440180" indent="0">
              <a:buNone/>
              <a:defRPr sz="3800"/>
            </a:lvl2pPr>
            <a:lvl3pPr marL="2880360" indent="0">
              <a:buNone/>
              <a:defRPr sz="3200"/>
            </a:lvl3pPr>
            <a:lvl4pPr marL="4320540" indent="0">
              <a:buNone/>
              <a:defRPr sz="2800"/>
            </a:lvl4pPr>
            <a:lvl5pPr marL="5761355" indent="0">
              <a:buNone/>
              <a:defRPr sz="2800"/>
            </a:lvl5pPr>
            <a:lvl6pPr marL="7201535" indent="0">
              <a:buNone/>
              <a:defRPr sz="2800"/>
            </a:lvl6pPr>
            <a:lvl7pPr marL="8641715" indent="0">
              <a:buNone/>
              <a:defRPr sz="2800"/>
            </a:lvl7pPr>
            <a:lvl8pPr marL="10081895" indent="0">
              <a:buNone/>
              <a:defRPr sz="2800"/>
            </a:lvl8pPr>
            <a:lvl9pPr marL="11522075" indent="0">
              <a:buNone/>
              <a:defRPr sz="2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932BF-5B91-6942-B972-EAFB27A263B5}" type="datetimeFigureOut">
              <a:rPr lang="es-ES" smtClean="0"/>
              <a:t>04/05/2026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E845C-E741-1E4F-AC21-0AE3C38042B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1080373" y="1153480"/>
            <a:ext cx="19446717" cy="4800600"/>
          </a:xfrm>
          <a:prstGeom prst="rect">
            <a:avLst/>
          </a:prstGeom>
        </p:spPr>
        <p:txBody>
          <a:bodyPr vert="horz" lIns="288054" tIns="144027" rIns="288054" bIns="144027" rtlCol="0" anchor="ctr">
            <a:normAutofit/>
          </a:bodyPr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1080373" y="6720842"/>
            <a:ext cx="19446717" cy="19009045"/>
          </a:xfrm>
          <a:prstGeom prst="rect">
            <a:avLst/>
          </a:prstGeom>
        </p:spPr>
        <p:txBody>
          <a:bodyPr vert="horz" lIns="288054" tIns="144027" rIns="288054" bIns="144027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1080373" y="26696672"/>
            <a:ext cx="5041741" cy="1533525"/>
          </a:xfrm>
          <a:prstGeom prst="rect">
            <a:avLst/>
          </a:prstGeom>
        </p:spPr>
        <p:txBody>
          <a:bodyPr vert="horz" lIns="288054" tIns="144027" rIns="288054" bIns="144027" rtlCol="0" anchor="ctr"/>
          <a:lstStyle>
            <a:lvl1pPr algn="l">
              <a:defRPr sz="3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9932BF-5B91-6942-B972-EAFB27A263B5}" type="datetimeFigureOut">
              <a:rPr lang="es-ES" smtClean="0"/>
              <a:t>04/05/2026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7382550" y="26696672"/>
            <a:ext cx="6842363" cy="1533525"/>
          </a:xfrm>
          <a:prstGeom prst="rect">
            <a:avLst/>
          </a:prstGeom>
        </p:spPr>
        <p:txBody>
          <a:bodyPr vert="horz" lIns="288054" tIns="144027" rIns="288054" bIns="144027" rtlCol="0" anchor="ctr"/>
          <a:lstStyle>
            <a:lvl1pPr algn="ctr">
              <a:defRPr sz="3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15485349" y="26696672"/>
            <a:ext cx="5041741" cy="1533525"/>
          </a:xfrm>
          <a:prstGeom prst="rect">
            <a:avLst/>
          </a:prstGeom>
        </p:spPr>
        <p:txBody>
          <a:bodyPr vert="horz" lIns="288054" tIns="144027" rIns="288054" bIns="144027" rtlCol="0" anchor="ctr"/>
          <a:lstStyle>
            <a:lvl1pPr algn="r">
              <a:defRPr sz="3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1E845C-E741-1E4F-AC21-0AE3C38042BB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40180" rtl="0" eaLnBrk="1" latinLnBrk="0" hangingPunct="1">
        <a:spcBef>
          <a:spcPct val="0"/>
        </a:spcBef>
        <a:buNone/>
        <a:defRPr sz="13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80135" indent="-1080135" algn="l" defTabSz="1440180" rtl="0" eaLnBrk="1" latinLnBrk="0" hangingPunct="1">
        <a:spcBef>
          <a:spcPct val="20000"/>
        </a:spcBef>
        <a:buFont typeface="Arial" panose="020B0604020202020204"/>
        <a:buChar char="•"/>
        <a:defRPr sz="10100" kern="1200">
          <a:solidFill>
            <a:schemeClr val="tx1"/>
          </a:solidFill>
          <a:latin typeface="+mn-lt"/>
          <a:ea typeface="+mn-ea"/>
          <a:cs typeface="+mn-cs"/>
        </a:defRPr>
      </a:lvl1pPr>
      <a:lvl2pPr marL="2340610" indent="-900430" algn="l" defTabSz="1440180" rtl="0" eaLnBrk="1" latinLnBrk="0" hangingPunct="1">
        <a:spcBef>
          <a:spcPct val="20000"/>
        </a:spcBef>
        <a:buFont typeface="Arial" panose="020B0604020202020204"/>
        <a:buChar char="–"/>
        <a:defRPr sz="8800" kern="1200">
          <a:solidFill>
            <a:schemeClr val="tx1"/>
          </a:solidFill>
          <a:latin typeface="+mn-lt"/>
          <a:ea typeface="+mn-ea"/>
          <a:cs typeface="+mn-cs"/>
        </a:defRPr>
      </a:lvl2pPr>
      <a:lvl3pPr marL="3600450" indent="-720090" algn="l" defTabSz="1440180" rtl="0" eaLnBrk="1" latinLnBrk="0" hangingPunct="1">
        <a:spcBef>
          <a:spcPct val="20000"/>
        </a:spcBef>
        <a:buFont typeface="Arial" panose="020B0604020202020204"/>
        <a:buChar char="•"/>
        <a:defRPr sz="7600" kern="1200">
          <a:solidFill>
            <a:schemeClr val="tx1"/>
          </a:solidFill>
          <a:latin typeface="+mn-lt"/>
          <a:ea typeface="+mn-ea"/>
          <a:cs typeface="+mn-cs"/>
        </a:defRPr>
      </a:lvl3pPr>
      <a:lvl4pPr marL="5041265" indent="-720090" algn="l" defTabSz="1440180" rtl="0" eaLnBrk="1" latinLnBrk="0" hangingPunct="1">
        <a:spcBef>
          <a:spcPct val="20000"/>
        </a:spcBef>
        <a:buFont typeface="Arial" panose="020B0604020202020204"/>
        <a:buChar char="–"/>
        <a:defRPr sz="6300" kern="1200">
          <a:solidFill>
            <a:schemeClr val="tx1"/>
          </a:solidFill>
          <a:latin typeface="+mn-lt"/>
          <a:ea typeface="+mn-ea"/>
          <a:cs typeface="+mn-cs"/>
        </a:defRPr>
      </a:lvl4pPr>
      <a:lvl5pPr marL="6481445" indent="-720090" algn="l" defTabSz="1440180" rtl="0" eaLnBrk="1" latinLnBrk="0" hangingPunct="1">
        <a:spcBef>
          <a:spcPct val="20000"/>
        </a:spcBef>
        <a:buFont typeface="Arial" panose="020B0604020202020204"/>
        <a:buChar char="»"/>
        <a:defRPr sz="6300" kern="1200">
          <a:solidFill>
            <a:schemeClr val="tx1"/>
          </a:solidFill>
          <a:latin typeface="+mn-lt"/>
          <a:ea typeface="+mn-ea"/>
          <a:cs typeface="+mn-cs"/>
        </a:defRPr>
      </a:lvl5pPr>
      <a:lvl6pPr marL="7921625" indent="-720090" algn="l" defTabSz="1440180" rtl="0" eaLnBrk="1" latinLnBrk="0" hangingPunct="1">
        <a:spcBef>
          <a:spcPct val="20000"/>
        </a:spcBef>
        <a:buFont typeface="Arial" panose="020B0604020202020204"/>
        <a:buChar char="•"/>
        <a:defRPr sz="6300" kern="1200">
          <a:solidFill>
            <a:schemeClr val="tx1"/>
          </a:solidFill>
          <a:latin typeface="+mn-lt"/>
          <a:ea typeface="+mn-ea"/>
          <a:cs typeface="+mn-cs"/>
        </a:defRPr>
      </a:lvl6pPr>
      <a:lvl7pPr marL="9361805" indent="-720090" algn="l" defTabSz="1440180" rtl="0" eaLnBrk="1" latinLnBrk="0" hangingPunct="1">
        <a:spcBef>
          <a:spcPct val="20000"/>
        </a:spcBef>
        <a:buFont typeface="Arial" panose="020B0604020202020204"/>
        <a:buChar char="•"/>
        <a:defRPr sz="6300" kern="1200">
          <a:solidFill>
            <a:schemeClr val="tx1"/>
          </a:solidFill>
          <a:latin typeface="+mn-lt"/>
          <a:ea typeface="+mn-ea"/>
          <a:cs typeface="+mn-cs"/>
        </a:defRPr>
      </a:lvl7pPr>
      <a:lvl8pPr marL="10801985" indent="-720090" algn="l" defTabSz="1440180" rtl="0" eaLnBrk="1" latinLnBrk="0" hangingPunct="1">
        <a:spcBef>
          <a:spcPct val="20000"/>
        </a:spcBef>
        <a:buFont typeface="Arial" panose="020B0604020202020204"/>
        <a:buChar char="•"/>
        <a:defRPr sz="6300" kern="1200">
          <a:solidFill>
            <a:schemeClr val="tx1"/>
          </a:solidFill>
          <a:latin typeface="+mn-lt"/>
          <a:ea typeface="+mn-ea"/>
          <a:cs typeface="+mn-cs"/>
        </a:defRPr>
      </a:lvl8pPr>
      <a:lvl9pPr marL="12242165" indent="-720090" algn="l" defTabSz="1440180" rtl="0" eaLnBrk="1" latinLnBrk="0" hangingPunct="1">
        <a:spcBef>
          <a:spcPct val="20000"/>
        </a:spcBef>
        <a:buFont typeface="Arial" panose="020B0604020202020204"/>
        <a:buChar char="•"/>
        <a:defRPr sz="6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1440180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1pPr>
      <a:lvl2pPr marL="1440180" algn="l" defTabSz="1440180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2pPr>
      <a:lvl3pPr marL="2880360" algn="l" defTabSz="1440180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3pPr>
      <a:lvl4pPr marL="4320540" algn="l" defTabSz="1440180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4pPr>
      <a:lvl5pPr marL="5761355" algn="l" defTabSz="1440180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5pPr>
      <a:lvl6pPr marL="7201535" algn="l" defTabSz="1440180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6pPr>
      <a:lvl7pPr marL="8641715" algn="l" defTabSz="1440180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7pPr>
      <a:lvl8pPr marL="10081895" algn="l" defTabSz="1440180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8pPr>
      <a:lvl9pPr marL="11522075" algn="l" defTabSz="1440180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orcid.org/my-orcid?orcid=0009-0007-8328-6719" TargetMode="External"/><Relationship Id="rId13" Type="http://schemas.openxmlformats.org/officeDocument/2006/relationships/image" Target="../media/image4.png"/><Relationship Id="rId3" Type="http://schemas.openxmlformats.org/officeDocument/2006/relationships/hyperlink" Target="http://www.scielo.org.mx/" TargetMode="External"/><Relationship Id="rId7" Type="http://schemas.openxmlformats.org/officeDocument/2006/relationships/hyperlink" Target="https://orcid.org/0000-0001-5822-5593" TargetMode="External"/><Relationship Id="rId12" Type="http://schemas.openxmlformats.org/officeDocument/2006/relationships/image" Target="../media/image3.png"/><Relationship Id="rId2" Type="http://schemas.openxmlformats.org/officeDocument/2006/relationships/hyperlink" Target="http://www.ruthcasaeditorial.com/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orcid.org/0009-0002-4230-4208" TargetMode="External"/><Relationship Id="rId11" Type="http://schemas.openxmlformats.org/officeDocument/2006/relationships/image" Target="../media/image2.png"/><Relationship Id="rId5" Type="http://schemas.openxmlformats.org/officeDocument/2006/relationships/hyperlink" Target="https://orcid.org/0000-0002-7051-9786" TargetMode="External"/><Relationship Id="rId10" Type="http://schemas.openxmlformats.org/officeDocument/2006/relationships/image" Target="../media/image1.png"/><Relationship Id="rId4" Type="http://schemas.openxmlformats.org/officeDocument/2006/relationships/hyperlink" Target="https://orcid.org/0009-0004-4885-3165" TargetMode="External"/><Relationship Id="rId9" Type="http://schemas.openxmlformats.org/officeDocument/2006/relationships/hyperlink" Target="mailto:castillolazara969@gmail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ángulo 25"/>
          <p:cNvSpPr/>
          <p:nvPr/>
        </p:nvSpPr>
        <p:spPr>
          <a:xfrm>
            <a:off x="0" y="26044633"/>
            <a:ext cx="21607463" cy="2758965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5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5">
                  <a:lumMod val="40000"/>
                  <a:lumOff val="60000"/>
                  <a:shade val="100000"/>
                  <a:satMod val="11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r>
              <a:rPr lang="es-ES" sz="3200" dirty="0" smtClean="0">
                <a:solidFill>
                  <a:schemeClr val="tx1"/>
                </a:solidFill>
                <a:latin typeface="Arial Narrow" pitchFamily="34" charset="0"/>
              </a:rPr>
              <a:t>                                                                                                      </a:t>
            </a:r>
          </a:p>
          <a:p>
            <a:r>
              <a:rPr lang="es-ES" sz="3200" b="1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s-ES" sz="3200" b="1" dirty="0" smtClean="0">
                <a:solidFill>
                  <a:schemeClr val="tx1"/>
                </a:solidFill>
                <a:latin typeface="Arial Narrow" pitchFamily="34" charset="0"/>
              </a:rPr>
              <a:t>                                                                                                      </a:t>
            </a:r>
            <a:r>
              <a:rPr lang="es-ES" sz="3600" b="1" u="sng" dirty="0" smtClean="0">
                <a:solidFill>
                  <a:schemeClr val="tx1"/>
                </a:solidFill>
                <a:latin typeface="Arial Narrow" pitchFamily="34" charset="0"/>
              </a:rPr>
              <a:t>BIBLIOGRAFÍA</a:t>
            </a:r>
            <a:endParaRPr lang="es-ES" sz="3200" dirty="0" smtClean="0">
              <a:solidFill>
                <a:schemeClr val="tx1"/>
              </a:solidFill>
              <a:latin typeface="Arial Narrow" pitchFamily="34" charset="0"/>
            </a:endParaRPr>
          </a:p>
          <a:p>
            <a:r>
              <a:rPr lang="es-ES" sz="32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s-ES" sz="3200" dirty="0" smtClean="0">
                <a:solidFill>
                  <a:schemeClr val="tx1"/>
                </a:solidFill>
                <a:latin typeface="Arial Narrow" pitchFamily="34" charset="0"/>
              </a:rPr>
              <a:t>                       1-</a:t>
            </a:r>
            <a:r>
              <a:rPr lang="es-MX" sz="3200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s-MX" sz="3200" dirty="0">
                <a:solidFill>
                  <a:schemeClr val="tx1"/>
                </a:solidFill>
                <a:latin typeface="Arial Narrow" pitchFamily="34" charset="0"/>
              </a:rPr>
              <a:t>Rodríguez Allende MA. Historia de la Radiología en Cuba. Ed. Ruth, 2025. </a:t>
            </a:r>
            <a:r>
              <a:rPr lang="es-MX" sz="3200" u="sng" dirty="0" smtClean="0">
                <a:solidFill>
                  <a:schemeClr val="tx1"/>
                </a:solidFill>
                <a:latin typeface="Arial Narrow" pitchFamily="34" charset="0"/>
                <a:hlinkClick r:id="rId2"/>
              </a:rPr>
              <a:t>www.ruthcasaeditorial.com</a:t>
            </a:r>
            <a:endParaRPr lang="en-US" sz="3200" u="sng" dirty="0" smtClean="0">
              <a:solidFill>
                <a:schemeClr val="tx1"/>
              </a:solidFill>
              <a:latin typeface="Arial Narrow" pitchFamily="34" charset="0"/>
            </a:endParaRPr>
          </a:p>
          <a:p>
            <a:r>
              <a:rPr lang="es-MX" sz="3200" dirty="0" smtClean="0">
                <a:solidFill>
                  <a:schemeClr val="tx1"/>
                </a:solidFill>
                <a:latin typeface="Arial Narrow" pitchFamily="34" charset="0"/>
              </a:rPr>
              <a:t>                        2.-Wilson </a:t>
            </a:r>
            <a:r>
              <a:rPr lang="es-MX" sz="3200" dirty="0">
                <a:solidFill>
                  <a:schemeClr val="tx1"/>
                </a:solidFill>
                <a:latin typeface="Arial Narrow" pitchFamily="34" charset="0"/>
              </a:rPr>
              <a:t>Charboneau R. Diagnostico por ecografía. 2da </a:t>
            </a:r>
            <a:r>
              <a:rPr lang="es-MX" sz="3200" dirty="0" smtClean="0">
                <a:solidFill>
                  <a:schemeClr val="tx1"/>
                </a:solidFill>
                <a:latin typeface="Arial Narrow" pitchFamily="34" charset="0"/>
              </a:rPr>
              <a:t>edición.  </a:t>
            </a:r>
          </a:p>
          <a:p>
            <a:r>
              <a:rPr lang="es-ES" sz="3200" dirty="0" smtClean="0">
                <a:solidFill>
                  <a:schemeClr val="tx1"/>
                </a:solidFill>
                <a:latin typeface="Arial Narrow" pitchFamily="34" charset="0"/>
              </a:rPr>
              <a:t>                        3.-</a:t>
            </a:r>
            <a:r>
              <a:rPr lang="es-MX" altLang="en-US" sz="3200" dirty="0">
                <a:solidFill>
                  <a:schemeClr val="tx1"/>
                </a:solidFill>
                <a:latin typeface="Arial Narrow" panose="020B0606020202030204" pitchFamily="34" charset="0"/>
                <a:cs typeface="Arial Narrow" panose="020B0606020202030204" pitchFamily="34" charset="0"/>
              </a:rPr>
              <a:t>Consenso Mexicano sobre Diagnostico y tratamiento del cáncer mamario (2025):  </a:t>
            </a:r>
            <a:r>
              <a:rPr lang="es-MX" altLang="en-US" sz="3200" dirty="0" smtClean="0">
                <a:solidFill>
                  <a:schemeClr val="tx1"/>
                </a:solidFill>
                <a:latin typeface="Arial Narrow" panose="020B0606020202030204" pitchFamily="34" charset="0"/>
                <a:cs typeface="Arial Narrow" panose="020B0606020202030204" pitchFamily="34" charset="0"/>
                <a:hlinkClick r:id="rId3"/>
              </a:rPr>
              <a:t>www.scielo.org.mx</a:t>
            </a:r>
            <a:endParaRPr lang="es-MX" altLang="en-US" sz="3200" dirty="0" smtClean="0">
              <a:solidFill>
                <a:schemeClr val="tx1"/>
              </a:solidFill>
              <a:latin typeface="Arial Narrow" panose="020B0606020202030204" pitchFamily="34" charset="0"/>
              <a:cs typeface="Arial Narrow" panose="020B0606020202030204" pitchFamily="34" charset="0"/>
            </a:endParaRPr>
          </a:p>
          <a:p>
            <a:r>
              <a:rPr lang="es-MX" altLang="en-US" sz="3200" dirty="0">
                <a:solidFill>
                  <a:schemeClr val="tx1"/>
                </a:solidFill>
                <a:latin typeface="Arial Narrow" panose="020B0606020202030204" pitchFamily="34" charset="0"/>
                <a:cs typeface="Arial Narrow" panose="020B0606020202030204" pitchFamily="34" charset="0"/>
              </a:rPr>
              <a:t> </a:t>
            </a:r>
            <a:r>
              <a:rPr lang="es-MX" altLang="en-US" sz="3200" dirty="0" smtClean="0">
                <a:solidFill>
                  <a:schemeClr val="tx1"/>
                </a:solidFill>
                <a:latin typeface="Arial Narrow" panose="020B0606020202030204" pitchFamily="34" charset="0"/>
                <a:cs typeface="Arial Narrow" panose="020B0606020202030204" pitchFamily="34" charset="0"/>
              </a:rPr>
              <a:t>                       </a:t>
            </a:r>
            <a:endParaRPr lang="es-MX" sz="2000" dirty="0" smtClean="0"/>
          </a:p>
          <a:p>
            <a:endParaRPr lang="es-MX" sz="2000" dirty="0" smtClean="0"/>
          </a:p>
          <a:p>
            <a:endParaRPr lang="es-MX" sz="2000" dirty="0"/>
          </a:p>
        </p:txBody>
      </p:sp>
      <p:sp>
        <p:nvSpPr>
          <p:cNvPr id="25" name="Rectángulo 24"/>
          <p:cNvSpPr/>
          <p:nvPr/>
        </p:nvSpPr>
        <p:spPr>
          <a:xfrm>
            <a:off x="0" y="-2"/>
            <a:ext cx="21607463" cy="5657852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5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5">
                  <a:lumMod val="40000"/>
                  <a:lumOff val="60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uadroTexto 11"/>
          <p:cNvSpPr txBox="1"/>
          <p:nvPr/>
        </p:nvSpPr>
        <p:spPr>
          <a:xfrm>
            <a:off x="8860877" y="6095104"/>
            <a:ext cx="31623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800" b="1" u="sng" dirty="0" smtClean="0">
                <a:latin typeface="Arial" pitchFamily="34" charset="0"/>
                <a:cs typeface="Arial" pitchFamily="34" charset="0"/>
              </a:rPr>
              <a:t>INTRODUCCIÓN </a:t>
            </a:r>
          </a:p>
        </p:txBody>
      </p:sp>
      <p:sp>
        <p:nvSpPr>
          <p:cNvPr id="31" name="CuadroTexto 30"/>
          <p:cNvSpPr txBox="1"/>
          <p:nvPr/>
        </p:nvSpPr>
        <p:spPr>
          <a:xfrm>
            <a:off x="5051778" y="10439913"/>
            <a:ext cx="3210060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2800" b="1" u="sng" dirty="0" smtClean="0">
                <a:latin typeface="Arial" pitchFamily="34" charset="0"/>
                <a:cs typeface="Arial" pitchFamily="34" charset="0"/>
              </a:rPr>
              <a:t>DESARROLLO</a:t>
            </a:r>
            <a:endParaRPr lang="es-MX" sz="2000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CuadroTexto 31"/>
          <p:cNvSpPr txBox="1"/>
          <p:nvPr/>
        </p:nvSpPr>
        <p:spPr>
          <a:xfrm>
            <a:off x="9981645" y="22041576"/>
            <a:ext cx="46038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es-ES" sz="5400" b="1" dirty="0" smtClean="0">
                <a:solidFill>
                  <a:srgbClr val="7A0C28"/>
                </a:solidFill>
                <a:latin typeface="Arial Narrow" panose="020B0606020202030204" pitchFamily="34" charset="0"/>
              </a:rPr>
              <a:t> </a:t>
            </a:r>
            <a:r>
              <a:rPr lang="en-US" altLang="en-US" sz="4000" b="1" dirty="0" smtClean="0">
                <a:solidFill>
                  <a:srgbClr val="7A0C28"/>
                </a:solidFill>
                <a:latin typeface="Arial Narrow" panose="020B0606020202030204" pitchFamily="34" charset="0"/>
              </a:rPr>
              <a:t> </a:t>
            </a:r>
            <a:endParaRPr lang="en-US" altLang="en-US" sz="36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CuadroTexto 32"/>
          <p:cNvSpPr txBox="1"/>
          <p:nvPr/>
        </p:nvSpPr>
        <p:spPr>
          <a:xfrm>
            <a:off x="1176555" y="1429041"/>
            <a:ext cx="1944785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b="1" dirty="0" smtClean="0">
                <a:latin typeface="Arial Narrow" panose="020B0606020202030204" pitchFamily="34" charset="0"/>
              </a:rPr>
              <a:t>MANUAL ECOGRAFÍA DIAGNÓSTICA EN LA PATOLOGÍA DE </a:t>
            </a:r>
            <a:r>
              <a:rPr lang="es-ES" sz="3600" b="1" dirty="0" smtClean="0">
                <a:latin typeface="Arial Narrow" panose="020B0606020202030204" pitchFamily="34" charset="0"/>
              </a:rPr>
              <a:t>MAMA </a:t>
            </a:r>
            <a:r>
              <a:rPr lang="es-ES" sz="3600" b="1" dirty="0" smtClean="0">
                <a:latin typeface="Arial Narrow" panose="020B0606020202030204" pitchFamily="34" charset="0"/>
              </a:rPr>
              <a:t>PARA ESTUDIANTES DE </a:t>
            </a:r>
            <a:r>
              <a:rPr lang="es-ES" sz="3600" b="1" dirty="0" smtClean="0">
                <a:latin typeface="Arial Narrow" panose="020B0606020202030204" pitchFamily="34" charset="0"/>
              </a:rPr>
              <a:t>LICENCIATURA EN IMAGENOLOGÍA Y RADIOFÍSICA MÉDICA</a:t>
            </a:r>
            <a:endParaRPr lang="es-MX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34" name="CuadroTexto 33"/>
          <p:cNvSpPr txBox="1"/>
          <p:nvPr/>
        </p:nvSpPr>
        <p:spPr>
          <a:xfrm>
            <a:off x="776787" y="2476616"/>
            <a:ext cx="2005388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es-ES" sz="1600" b="1" dirty="0" smtClean="0">
                <a:latin typeface="Arial" pitchFamily="34" charset="0"/>
                <a:cs typeface="Arial" pitchFamily="34" charset="0"/>
              </a:rPr>
              <a:t>Temática  3.  Estudio de necesidades.</a:t>
            </a:r>
          </a:p>
          <a:p>
            <a:pPr>
              <a:lnSpc>
                <a:spcPct val="150000"/>
              </a:lnSpc>
            </a:pPr>
            <a:r>
              <a:rPr lang="en-US" altLang="es-ES" sz="1600" b="1" dirty="0" smtClean="0">
                <a:latin typeface="Arial" pitchFamily="34" charset="0"/>
                <a:cs typeface="Arial" pitchFamily="34" charset="0"/>
              </a:rPr>
              <a:t>Autores</a:t>
            </a:r>
            <a:r>
              <a:rPr lang="en-US" altLang="es-ES" sz="1600" b="1" dirty="0">
                <a:latin typeface="Arial" pitchFamily="34" charset="0"/>
                <a:cs typeface="Arial" pitchFamily="34" charset="0"/>
              </a:rPr>
              <a:t>: </a:t>
            </a:r>
            <a:endParaRPr lang="en-US" altLang="es-ES" sz="1600" b="1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n-US" altLang="es-ES" sz="1600" dirty="0" smtClean="0">
                <a:latin typeface="Arial" pitchFamily="34" charset="0"/>
                <a:cs typeface="Arial" pitchFamily="34" charset="0"/>
              </a:rPr>
              <a:t>Lic. Lázara Maria </a:t>
            </a:r>
            <a:r>
              <a:rPr lang="en-US" altLang="es-ES" sz="1600" dirty="0">
                <a:latin typeface="Arial" pitchFamily="34" charset="0"/>
                <a:cs typeface="Arial" pitchFamily="34" charset="0"/>
              </a:rPr>
              <a:t>Castillo Tamayo. Hospital Clínico Quirúrgico “Lucia Iñiguez </a:t>
            </a:r>
            <a:r>
              <a:rPr lang="en-US" altLang="es-ES" sz="1600" dirty="0" smtClean="0">
                <a:latin typeface="Arial" pitchFamily="34" charset="0"/>
                <a:cs typeface="Arial" pitchFamily="34" charset="0"/>
              </a:rPr>
              <a:t>Landín</a:t>
            </a:r>
            <a:r>
              <a:rPr lang="en-US" altLang="es-ES" sz="1600" dirty="0">
                <a:latin typeface="Arial" pitchFamily="34" charset="0"/>
                <a:cs typeface="Arial" pitchFamily="34" charset="0"/>
              </a:rPr>
              <a:t>”. Holguín. </a:t>
            </a:r>
            <a:r>
              <a:rPr lang="en-US" altLang="es-ES" sz="1600" dirty="0" smtClean="0">
                <a:latin typeface="Arial" pitchFamily="34" charset="0"/>
                <a:cs typeface="Arial" pitchFamily="34" charset="0"/>
              </a:rPr>
              <a:t>Cuba. ORCID</a:t>
            </a:r>
            <a:r>
              <a:rPr lang="en-US" altLang="es-ES" sz="1600" dirty="0">
                <a:latin typeface="Arial" pitchFamily="34" charset="0"/>
                <a:cs typeface="Arial" pitchFamily="34" charset="0"/>
              </a:rPr>
              <a:t>: </a:t>
            </a:r>
            <a:r>
              <a:rPr lang="en-US" altLang="es-ES" sz="1600" dirty="0">
                <a:latin typeface="Arial" pitchFamily="34" charset="0"/>
                <a:cs typeface="Arial" pitchFamily="34" charset="0"/>
                <a:hlinkClick r:id="rId4"/>
              </a:rPr>
              <a:t>https://orcid.org/0009-0004-4885-3165</a:t>
            </a:r>
            <a:r>
              <a:rPr lang="en-US" altLang="es-ES" sz="1600" dirty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es-ES" sz="1600" dirty="0" smtClean="0">
                <a:latin typeface="Arial" pitchFamily="34" charset="0"/>
                <a:cs typeface="Arial" pitchFamily="34" charset="0"/>
              </a:rPr>
              <a:t>Dra. C. Mailyn </a:t>
            </a:r>
            <a:r>
              <a:rPr lang="en-US" altLang="es-ES" sz="1600" dirty="0">
                <a:latin typeface="Arial" pitchFamily="34" charset="0"/>
                <a:cs typeface="Arial" pitchFamily="34" charset="0"/>
              </a:rPr>
              <a:t>Castro </a:t>
            </a:r>
            <a:r>
              <a:rPr lang="en-US" altLang="es-ES" sz="1600" dirty="0" smtClean="0">
                <a:latin typeface="Arial" pitchFamily="34" charset="0"/>
                <a:cs typeface="Arial" pitchFamily="34" charset="0"/>
              </a:rPr>
              <a:t>Perez</a:t>
            </a:r>
            <a:r>
              <a:rPr lang="en-US" altLang="es-ES" sz="1600" dirty="0" smtClean="0">
                <a:latin typeface="Arial" pitchFamily="34" charset="0"/>
                <a:cs typeface="Arial" pitchFamily="34" charset="0"/>
              </a:rPr>
              <a:t>. ORCID: </a:t>
            </a:r>
            <a:r>
              <a:rPr lang="en-US" altLang="es-ES" sz="1600" dirty="0" smtClean="0">
                <a:latin typeface="Arial" pitchFamily="34" charset="0"/>
                <a:cs typeface="Arial" pitchFamily="34" charset="0"/>
                <a:hlinkClick r:id="rId5"/>
              </a:rPr>
              <a:t>https://orcid.org/0000-0002-7051-9786</a:t>
            </a:r>
            <a:r>
              <a:rPr lang="en-US" altLang="es-ES" sz="1600" dirty="0">
                <a:latin typeface="Arial" pitchFamily="34" charset="0"/>
                <a:cs typeface="Arial" pitchFamily="34" charset="0"/>
              </a:rPr>
              <a:t>.</a:t>
            </a:r>
            <a:endParaRPr lang="en-US" altLang="es-ES" sz="16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n-US" altLang="es-ES" sz="1600" dirty="0" smtClean="0">
                <a:latin typeface="Arial" pitchFamily="34" charset="0"/>
                <a:cs typeface="Arial" pitchFamily="34" charset="0"/>
              </a:rPr>
              <a:t>Lic. Ernesto </a:t>
            </a:r>
            <a:r>
              <a:rPr lang="en-US" altLang="es-ES" sz="1600" dirty="0">
                <a:latin typeface="Arial" pitchFamily="34" charset="0"/>
                <a:cs typeface="Arial" pitchFamily="34" charset="0"/>
              </a:rPr>
              <a:t>González </a:t>
            </a:r>
            <a:r>
              <a:rPr lang="en-US" altLang="es-ES" sz="1600" dirty="0" smtClean="0">
                <a:latin typeface="Arial" pitchFamily="34" charset="0"/>
                <a:cs typeface="Arial" pitchFamily="34" charset="0"/>
              </a:rPr>
              <a:t>Pifferrer. Hospital </a:t>
            </a:r>
            <a:r>
              <a:rPr lang="en-US" altLang="es-ES" sz="1600" dirty="0">
                <a:latin typeface="Arial" pitchFamily="34" charset="0"/>
                <a:cs typeface="Arial" pitchFamily="34" charset="0"/>
              </a:rPr>
              <a:t>General Docente  “Gustavo Aldereguía Lima</a:t>
            </a:r>
            <a:r>
              <a:rPr lang="en-US" altLang="es-ES" sz="1600" dirty="0" smtClean="0">
                <a:latin typeface="Arial" pitchFamily="34" charset="0"/>
                <a:cs typeface="Arial" pitchFamily="34" charset="0"/>
              </a:rPr>
              <a:t>”.Gibara</a:t>
            </a:r>
            <a:r>
              <a:rPr lang="en-US" altLang="es-ES" sz="1600" dirty="0">
                <a:latin typeface="Arial" pitchFamily="34" charset="0"/>
                <a:cs typeface="Arial" pitchFamily="34" charset="0"/>
              </a:rPr>
              <a:t>. Holguín Cuba. </a:t>
            </a:r>
            <a:r>
              <a:rPr lang="en-US" altLang="es-ES" sz="1600" dirty="0" smtClean="0">
                <a:latin typeface="Arial" pitchFamily="34" charset="0"/>
                <a:cs typeface="Arial" pitchFamily="34" charset="0"/>
              </a:rPr>
              <a:t>ORCID</a:t>
            </a:r>
            <a:r>
              <a:rPr lang="en-US" altLang="es-ES" sz="1600" dirty="0">
                <a:latin typeface="Arial" pitchFamily="34" charset="0"/>
                <a:cs typeface="Arial" pitchFamily="34" charset="0"/>
              </a:rPr>
              <a:t>: </a:t>
            </a:r>
            <a:r>
              <a:rPr lang="en-US" altLang="es-ES" sz="1600" dirty="0">
                <a:latin typeface="Arial" pitchFamily="34" charset="0"/>
                <a:cs typeface="Arial" pitchFamily="34" charset="0"/>
                <a:hlinkClick r:id="rId6"/>
              </a:rPr>
              <a:t>https</a:t>
            </a:r>
            <a:r>
              <a:rPr lang="en-US" altLang="es-ES" sz="1600" b="1" dirty="0">
                <a:latin typeface="Arial" pitchFamily="34" charset="0"/>
                <a:cs typeface="Arial" pitchFamily="34" charset="0"/>
                <a:hlinkClick r:id="rId6"/>
              </a:rPr>
              <a:t>://</a:t>
            </a:r>
            <a:r>
              <a:rPr lang="en-US" altLang="es-ES" sz="1600" b="1" dirty="0" smtClean="0">
                <a:latin typeface="Arial" pitchFamily="34" charset="0"/>
                <a:cs typeface="Arial" pitchFamily="34" charset="0"/>
                <a:hlinkClick r:id="rId6"/>
              </a:rPr>
              <a:t>orcid.org/0009-0002-4230-4208</a:t>
            </a:r>
            <a:endParaRPr lang="en-US" altLang="es-ES" sz="1600" b="1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n-US" altLang="es-ES" sz="1600" dirty="0" smtClean="0">
                <a:latin typeface="Arial" pitchFamily="34" charset="0"/>
                <a:cs typeface="Arial" pitchFamily="34" charset="0"/>
              </a:rPr>
              <a:t>MsC. Lic. Rose Mary Gutiérrez Cruz. Filial de </a:t>
            </a:r>
            <a:r>
              <a:rPr lang="es-MX" altLang="es-ES" sz="1600" dirty="0" smtClean="0">
                <a:latin typeface="Arial" pitchFamily="34" charset="0"/>
                <a:cs typeface="Arial" pitchFamily="34" charset="0"/>
              </a:rPr>
              <a:t>Ciencias</a:t>
            </a:r>
            <a:r>
              <a:rPr lang="en-US" altLang="es-ES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altLang="es-ES" sz="1600" dirty="0" smtClean="0">
                <a:latin typeface="Arial" pitchFamily="34" charset="0"/>
                <a:cs typeface="Arial" pitchFamily="34" charset="0"/>
              </a:rPr>
              <a:t>Medicas</a:t>
            </a:r>
            <a:r>
              <a:rPr lang="en-US" altLang="es-ES" sz="1600" dirty="0" smtClean="0">
                <a:latin typeface="Arial" pitchFamily="34" charset="0"/>
                <a:cs typeface="Arial" pitchFamily="34" charset="0"/>
              </a:rPr>
              <a:t>  “</a:t>
            </a:r>
            <a:r>
              <a:rPr lang="es-MX" altLang="es-ES" sz="1600" dirty="0" smtClean="0">
                <a:latin typeface="Arial" pitchFamily="34" charset="0"/>
                <a:cs typeface="Arial" pitchFamily="34" charset="0"/>
              </a:rPr>
              <a:t>Arides</a:t>
            </a:r>
            <a:r>
              <a:rPr lang="en-US" altLang="es-ES" sz="1600" dirty="0" smtClean="0">
                <a:latin typeface="Arial" pitchFamily="34" charset="0"/>
                <a:cs typeface="Arial" pitchFamily="34" charset="0"/>
              </a:rPr>
              <a:t> Estevez Sanchez”  Holguin. Cuba.  ORCID: </a:t>
            </a:r>
            <a:r>
              <a:rPr lang="en-US" altLang="es-ES" sz="1600" dirty="0" smtClean="0">
                <a:latin typeface="Arial" pitchFamily="34" charset="0"/>
                <a:cs typeface="Arial" pitchFamily="34" charset="0"/>
                <a:hlinkClick r:id="rId7"/>
              </a:rPr>
              <a:t>https://orcid.org/0000-0001-5822-5593</a:t>
            </a:r>
            <a:r>
              <a:rPr lang="en-US" altLang="es-ES" sz="1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es-ES" sz="1600" dirty="0" smtClean="0">
                <a:latin typeface="Arial" pitchFamily="34" charset="0"/>
                <a:cs typeface="Arial" pitchFamily="34" charset="0"/>
              </a:rPr>
              <a:t>Dra. Beatriz  </a:t>
            </a:r>
            <a:r>
              <a:rPr lang="en-US" altLang="es-ES" sz="1600" dirty="0">
                <a:latin typeface="Arial" pitchFamily="34" charset="0"/>
                <a:cs typeface="Arial" pitchFamily="34" charset="0"/>
              </a:rPr>
              <a:t>S</a:t>
            </a:r>
            <a:r>
              <a:rPr lang="en-US" altLang="es-ES" sz="1600" dirty="0" smtClean="0">
                <a:latin typeface="Arial" pitchFamily="34" charset="0"/>
                <a:cs typeface="Arial" pitchFamily="34" charset="0"/>
              </a:rPr>
              <a:t>armiento Ramos. </a:t>
            </a:r>
            <a:r>
              <a:rPr lang="en-US" altLang="es-ES" sz="1600" dirty="0" smtClean="0">
                <a:latin typeface="Arial" pitchFamily="34" charset="0"/>
                <a:cs typeface="Arial" pitchFamily="34" charset="0"/>
                <a:hlinkClick r:id="rId8"/>
              </a:rPr>
              <a:t>https://orcid.org/my-orcid?orcid=0009-0007-8328-6719</a:t>
            </a:r>
            <a:endParaRPr lang="en-US" altLang="es-ES" sz="16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n-US" altLang="es-ES" sz="1600" dirty="0" smtClean="0">
                <a:latin typeface="Arial" pitchFamily="34" charset="0"/>
                <a:cs typeface="Arial" pitchFamily="34" charset="0"/>
              </a:rPr>
              <a:t>Correspondencia: </a:t>
            </a:r>
            <a:r>
              <a:rPr lang="en-US" altLang="es-ES" sz="1600" dirty="0">
                <a:latin typeface="Arial" pitchFamily="34" charset="0"/>
                <a:cs typeface="Arial" pitchFamily="34" charset="0"/>
                <a:hlinkClick r:id="rId9"/>
              </a:rPr>
              <a:t>castillolazara969@gmail.com</a:t>
            </a:r>
            <a:endParaRPr lang="en-US" altLang="es-ES" sz="16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48 Rectángulo"/>
          <p:cNvSpPr/>
          <p:nvPr/>
        </p:nvSpPr>
        <p:spPr>
          <a:xfrm>
            <a:off x="1058411" y="13651095"/>
            <a:ext cx="7986735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sz="3200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                 </a:t>
            </a:r>
            <a:endParaRPr lang="es-ES" sz="3200" dirty="0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ES" sz="3200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-</a:t>
            </a:r>
            <a:endParaRPr lang="es-ES" sz="3200" dirty="0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pPr algn="just">
              <a:lnSpc>
                <a:spcPct val="150000"/>
              </a:lnSpc>
            </a:pPr>
            <a:endParaRPr lang="es-ES" sz="3200" dirty="0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pPr algn="just">
              <a:lnSpc>
                <a:spcPct val="150000"/>
              </a:lnSpc>
            </a:pPr>
            <a:endParaRPr lang="es-ES" sz="3200" dirty="0" smtClean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54" name="53 Rectángulo"/>
          <p:cNvSpPr/>
          <p:nvPr/>
        </p:nvSpPr>
        <p:spPr>
          <a:xfrm>
            <a:off x="1977657" y="19453866"/>
            <a:ext cx="2743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Figura</a:t>
            </a:r>
            <a:r>
              <a:rPr lang="en-US" altLang="es-ES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es-ES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1  </a:t>
            </a:r>
          </a:p>
          <a:p>
            <a:r>
              <a:rPr lang="es-ES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Técnica de ultrasonido pulmonar</a:t>
            </a:r>
            <a:r>
              <a:rPr lang="es-ES" sz="1200" b="1" dirty="0" smtClean="0">
                <a:latin typeface="Arial" pitchFamily="34" charset="0"/>
                <a:cs typeface="Arial" pitchFamily="34" charset="0"/>
              </a:rPr>
              <a:t>.</a:t>
            </a:r>
            <a:endParaRPr lang="es-E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CuadroTexto 32"/>
          <p:cNvSpPr txBox="1"/>
          <p:nvPr/>
        </p:nvSpPr>
        <p:spPr>
          <a:xfrm>
            <a:off x="2400300" y="641640"/>
            <a:ext cx="170003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XXVI Jornada Científica Provincial en Ciencias de la información en Salud</a:t>
            </a:r>
            <a:endParaRPr lang="en-US" alt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7" name="CuadroTexto 11"/>
          <p:cNvSpPr txBox="1"/>
          <p:nvPr/>
        </p:nvSpPr>
        <p:spPr>
          <a:xfrm>
            <a:off x="16270520" y="9576438"/>
            <a:ext cx="26507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en-US" sz="2800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altLang="en-US" sz="2800" b="1" u="sng" dirty="0" smtClean="0">
                <a:latin typeface="Arial" pitchFamily="34" charset="0"/>
                <a:cs typeface="Arial" pitchFamily="34" charset="0"/>
              </a:rPr>
              <a:t>FIGURAS</a:t>
            </a:r>
            <a:endParaRPr lang="en-US" altLang="es-ES" sz="2800" b="1" u="sng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 Box 10"/>
          <p:cNvSpPr txBox="1"/>
          <p:nvPr/>
        </p:nvSpPr>
        <p:spPr>
          <a:xfrm>
            <a:off x="22710140" y="17596485"/>
            <a:ext cx="7202170" cy="968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pic>
        <p:nvPicPr>
          <p:cNvPr id="24" name="Picture 2"/>
          <p:cNvPicPr>
            <a:picLocks noGrp="1" noChangeAspect="1" noChangeArrowheads="1"/>
          </p:cNvPicPr>
          <p:nvPr/>
        </p:nvPicPr>
        <p:blipFill>
          <a:blip r:embed="rId10"/>
          <a:srcRect l="28757" t="16160" r="4888" b="55832"/>
          <a:stretch>
            <a:fillRect/>
          </a:stretch>
        </p:blipFill>
        <p:spPr bwMode="auto">
          <a:xfrm>
            <a:off x="2088171" y="521394"/>
            <a:ext cx="1368152" cy="759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7" name="Imagen 16" descr="Screenshot_20250626-163140"/>
          <p:cNvPicPr>
            <a:picLocks noChangeAspect="1"/>
          </p:cNvPicPr>
          <p:nvPr/>
        </p:nvPicPr>
        <p:blipFill>
          <a:blip r:embed="rId11"/>
          <a:srcRect l="1925" t="43080" r="51491" b="36805"/>
          <a:stretch>
            <a:fillRect/>
          </a:stretch>
        </p:blipFill>
        <p:spPr>
          <a:xfrm>
            <a:off x="20023560" y="4172815"/>
            <a:ext cx="939898" cy="901999"/>
          </a:xfrm>
          <a:prstGeom prst="rect">
            <a:avLst/>
          </a:prstGeom>
        </p:spPr>
      </p:pic>
      <p:sp>
        <p:nvSpPr>
          <p:cNvPr id="20" name="CuadroTexto 9"/>
          <p:cNvSpPr txBox="1"/>
          <p:nvPr/>
        </p:nvSpPr>
        <p:spPr>
          <a:xfrm>
            <a:off x="800100" y="6618324"/>
            <a:ext cx="2012150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altLang="en-US" sz="3200" dirty="0" smtClean="0">
                <a:latin typeface="Arial Narrow" panose="020B0606020202030204" pitchFamily="34" charset="0"/>
                <a:cs typeface="Arial Narrow" panose="020B0606020202030204" pitchFamily="34" charset="0"/>
              </a:rPr>
              <a:t>La patología de mamas es una enfermedad que, a pesar del desarrollo de </a:t>
            </a:r>
            <a:r>
              <a:rPr lang="es-MX" altLang="en-US" sz="3200" dirty="0">
                <a:latin typeface="Arial Narrow" panose="020B0606020202030204" pitchFamily="34" charset="0"/>
                <a:cs typeface="Arial Narrow" panose="020B0606020202030204" pitchFamily="34" charset="0"/>
              </a:rPr>
              <a:t>la </a:t>
            </a:r>
            <a:r>
              <a:rPr lang="es-MX" altLang="en-US" sz="3200" dirty="0" smtClean="0">
                <a:latin typeface="Arial Narrow" panose="020B0606020202030204" pitchFamily="34" charset="0"/>
                <a:cs typeface="Arial Narrow" panose="020B0606020202030204" pitchFamily="34" charset="0"/>
              </a:rPr>
              <a:t>ciencia, </a:t>
            </a:r>
            <a:r>
              <a:rPr lang="es-MX" altLang="en-US" sz="3200" dirty="0">
                <a:latin typeface="Arial Narrow" panose="020B0606020202030204" pitchFamily="34" charset="0"/>
                <a:cs typeface="Arial Narrow" panose="020B0606020202030204" pitchFamily="34" charset="0"/>
              </a:rPr>
              <a:t>se </a:t>
            </a:r>
            <a:r>
              <a:rPr lang="es-MX" altLang="en-US" sz="3200" dirty="0" smtClean="0">
                <a:latin typeface="Arial Narrow" panose="020B0606020202030204" pitchFamily="34" charset="0"/>
                <a:cs typeface="Arial Narrow" panose="020B0606020202030204" pitchFamily="34" charset="0"/>
              </a:rPr>
              <a:t>torna </a:t>
            </a:r>
            <a:r>
              <a:rPr lang="es-MX" altLang="en-US" sz="3200" dirty="0">
                <a:latin typeface="Arial Narrow" panose="020B0606020202030204" pitchFamily="34" charset="0"/>
                <a:cs typeface="Arial Narrow" panose="020B0606020202030204" pitchFamily="34" charset="0"/>
              </a:rPr>
              <a:t>cada vez más </a:t>
            </a:r>
            <a:r>
              <a:rPr lang="es-MX" altLang="en-US" sz="3200" dirty="0" smtClean="0">
                <a:latin typeface="Arial Narrow" panose="020B0606020202030204" pitchFamily="34" charset="0"/>
                <a:cs typeface="Arial Narrow" panose="020B0606020202030204" pitchFamily="34" charset="0"/>
              </a:rPr>
              <a:t>frecuente. La ecografía constituye un valioso método no solo para el diagnostico, sino también para el pronostico y evolución de la enfermedad. La carrera de </a:t>
            </a:r>
            <a:r>
              <a:rPr lang="es-MX" altLang="en-US" sz="3200" dirty="0" smtClean="0">
                <a:latin typeface="Arial Narrow" panose="020B0606020202030204" pitchFamily="34" charset="0"/>
                <a:cs typeface="Arial Narrow" panose="020B0606020202030204" pitchFamily="34" charset="0"/>
              </a:rPr>
              <a:t>Licenciatura </a:t>
            </a:r>
            <a:r>
              <a:rPr lang="es-MX" altLang="en-US" sz="3200" dirty="0" smtClean="0">
                <a:latin typeface="Arial Narrow" panose="020B0606020202030204" pitchFamily="34" charset="0"/>
                <a:cs typeface="Arial Narrow" panose="020B0606020202030204" pitchFamily="34" charset="0"/>
              </a:rPr>
              <a:t>en </a:t>
            </a:r>
            <a:r>
              <a:rPr lang="es-MX" altLang="en-US" sz="3200" dirty="0" smtClean="0">
                <a:latin typeface="Arial Narrow" panose="020B0606020202030204" pitchFamily="34" charset="0"/>
                <a:cs typeface="Arial Narrow" panose="020B0606020202030204" pitchFamily="34" charset="0"/>
              </a:rPr>
              <a:t>Imagenología y Radio física </a:t>
            </a:r>
            <a:r>
              <a:rPr lang="es-MX" altLang="en-US" sz="3200" dirty="0">
                <a:latin typeface="Arial Narrow" panose="020B0606020202030204" pitchFamily="34" charset="0"/>
                <a:cs typeface="Arial Narrow" panose="020B0606020202030204" pitchFamily="34" charset="0"/>
              </a:rPr>
              <a:t>M</a:t>
            </a:r>
            <a:r>
              <a:rPr lang="es-MX" altLang="en-US" sz="3200" dirty="0" smtClean="0">
                <a:latin typeface="Arial Narrow" panose="020B0606020202030204" pitchFamily="34" charset="0"/>
                <a:cs typeface="Arial Narrow" panose="020B0606020202030204" pitchFamily="34" charset="0"/>
              </a:rPr>
              <a:t>édica, </a:t>
            </a:r>
            <a:r>
              <a:rPr lang="es-MX" altLang="en-US" sz="3200" dirty="0" smtClean="0">
                <a:latin typeface="Arial Narrow" panose="020B0606020202030204" pitchFamily="34" charset="0"/>
                <a:cs typeface="Arial Narrow" panose="020B0606020202030204" pitchFamily="34" charset="0"/>
              </a:rPr>
              <a:t>en su plan E, contiene entre sus programas la asignatura de Procederes Ultrasonográficos, el cual incluye el estudio de partes blandas como la mama. Es importante la disponibilidad de material bibliográfico atemperado a nuestro contexto e instituciones, lo más actualizado y didáctico posibles para facilitar el aprendizaje, exploración e interpretación de la patología mamaria desde </a:t>
            </a:r>
            <a:r>
              <a:rPr lang="es-MX" altLang="en-US" sz="3200" dirty="0" smtClean="0">
                <a:latin typeface="Arial Narrow" panose="020B0606020202030204" pitchFamily="34" charset="0"/>
                <a:cs typeface="Arial Narrow" panose="020B0606020202030204" pitchFamily="34" charset="0"/>
              </a:rPr>
              <a:t>el diagnostico ultrasonografico. </a:t>
            </a:r>
            <a:endParaRPr lang="es-MX" altLang="en-US" sz="3200" dirty="0" smtClean="0">
              <a:latin typeface="Arial Narrow" panose="020B0606020202030204" pitchFamily="34" charset="0"/>
              <a:cs typeface="Arial Narrow" panose="020B0606020202030204" pitchFamily="34" charset="0"/>
            </a:endParaRPr>
          </a:p>
        </p:txBody>
      </p:sp>
      <p:sp>
        <p:nvSpPr>
          <p:cNvPr id="21" name="CuadroTexto 30"/>
          <p:cNvSpPr txBox="1"/>
          <p:nvPr/>
        </p:nvSpPr>
        <p:spPr>
          <a:xfrm>
            <a:off x="1058410" y="11077099"/>
            <a:ext cx="11266940" cy="138807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3200" dirty="0">
                <a:latin typeface="Arial Narrow" pitchFamily="34" charset="0"/>
                <a:cs typeface="Helvetica Light"/>
              </a:rPr>
              <a:t>L</a:t>
            </a:r>
            <a:r>
              <a:rPr lang="es-ES" sz="3200" dirty="0" smtClean="0">
                <a:latin typeface="Arial Narrow" pitchFamily="34" charset="0"/>
                <a:cs typeface="Helvetica Light"/>
              </a:rPr>
              <a:t>a </a:t>
            </a:r>
            <a:r>
              <a:rPr lang="es-ES" sz="3200" dirty="0" smtClean="0">
                <a:latin typeface="Arial Narrow" pitchFamily="34" charset="0"/>
                <a:cs typeface="Helvetica Light"/>
              </a:rPr>
              <a:t>patologia de mamas aumenta su incidencia en todo el mundo; </a:t>
            </a:r>
            <a:r>
              <a:rPr lang="es-ES" sz="3200" dirty="0" smtClean="0">
                <a:latin typeface="Arial Narrow" pitchFamily="34" charset="0"/>
                <a:cs typeface="Helvetica Light"/>
              </a:rPr>
              <a:t>paradójicamente </a:t>
            </a:r>
            <a:r>
              <a:rPr lang="es-ES" sz="3200" dirty="0" smtClean="0">
                <a:latin typeface="Arial Narrow" pitchFamily="34" charset="0"/>
                <a:cs typeface="Helvetica Light"/>
              </a:rPr>
              <a:t>el </a:t>
            </a:r>
            <a:r>
              <a:rPr lang="es-ES" sz="3200" dirty="0" smtClean="0">
                <a:latin typeface="Arial Narrow" pitchFamily="34" charset="0"/>
                <a:cs typeface="Helvetica Light"/>
              </a:rPr>
              <a:t>amplio programa de avances en diagnostico y tratamiento no logra disminuir las crecientes cifras. Mas aún, observándose un alza de esta enfermedad en mujeres menores de 50 años. Es importante </a:t>
            </a:r>
            <a:r>
              <a:rPr lang="es-ES" sz="3200" dirty="0" smtClean="0">
                <a:latin typeface="Arial Narrow" pitchFamily="34" charset="0"/>
                <a:cs typeface="Helvetica Light"/>
              </a:rPr>
              <a:t>la disponibilidad de recursos docentes didácticos y actualizados que contribuyan a facilitar el aprendizaje de la patología mamaria desde este medio diagnostico.</a:t>
            </a:r>
          </a:p>
          <a:p>
            <a:pPr algn="just"/>
            <a:r>
              <a:rPr lang="es-MX" sz="3200" dirty="0" smtClean="0">
                <a:latin typeface="Arial Narrow" pitchFamily="34" charset="0"/>
              </a:rPr>
              <a:t>En </a:t>
            </a:r>
            <a:r>
              <a:rPr lang="es-MX" sz="3200" dirty="0">
                <a:latin typeface="Arial Narrow" pitchFamily="34" charset="0"/>
              </a:rPr>
              <a:t>la actualidad la ultrasonografía emerge como un método práctico y fiable </a:t>
            </a:r>
            <a:r>
              <a:rPr lang="es-MX" sz="3200" dirty="0" smtClean="0">
                <a:latin typeface="Arial Narrow" pitchFamily="34" charset="0"/>
              </a:rPr>
              <a:t>constituyendo </a:t>
            </a:r>
            <a:r>
              <a:rPr lang="es-MX" sz="3200" dirty="0">
                <a:latin typeface="Arial Narrow" pitchFamily="34" charset="0"/>
              </a:rPr>
              <a:t>uno de los medios de diagnóstico más importantes que ha conocido la historia de la medicina desde finales de la década de 1920. </a:t>
            </a:r>
            <a:r>
              <a:rPr lang="es-MX" sz="3200" dirty="0" smtClean="0">
                <a:latin typeface="Arial Narrow" pitchFamily="34" charset="0"/>
              </a:rPr>
              <a:t>(1).</a:t>
            </a:r>
            <a:endParaRPr lang="es-MX" sz="3200" dirty="0">
              <a:latin typeface="Arial Narrow" pitchFamily="34" charset="0"/>
            </a:endParaRPr>
          </a:p>
          <a:p>
            <a:pPr algn="just"/>
            <a:r>
              <a:rPr lang="es-MX" sz="3200" dirty="0">
                <a:latin typeface="Arial Narrow" pitchFamily="34" charset="0"/>
              </a:rPr>
              <a:t>Capaz de obtener información relevante, en ausencia de radiaciones ionizantes y en tiempo real. Es un estudio de bajo </a:t>
            </a:r>
            <a:r>
              <a:rPr lang="es-MX" sz="3200" dirty="0" smtClean="0">
                <a:latin typeface="Arial Narrow" pitchFamily="34" charset="0"/>
              </a:rPr>
              <a:t>costo, sin </a:t>
            </a:r>
            <a:r>
              <a:rPr lang="es-MX" sz="3200" dirty="0">
                <a:latin typeface="Arial Narrow" pitchFamily="34" charset="0"/>
              </a:rPr>
              <a:t>contraindicaciones ni daños biológicos </a:t>
            </a:r>
            <a:r>
              <a:rPr lang="es-MX" sz="3200" dirty="0" smtClean="0">
                <a:latin typeface="Arial Narrow" pitchFamily="34" charset="0"/>
              </a:rPr>
              <a:t>descritos.(2).</a:t>
            </a:r>
            <a:endParaRPr lang="es-MX" sz="3200" dirty="0">
              <a:latin typeface="Arial Narrow" pitchFamily="34" charset="0"/>
            </a:endParaRPr>
          </a:p>
          <a:p>
            <a:pPr algn="just"/>
            <a:r>
              <a:rPr lang="es-MX" sz="3200" dirty="0" smtClean="0">
                <a:latin typeface="Arial Narrow" pitchFamily="34" charset="0"/>
              </a:rPr>
              <a:t>La ecografía de  mamas  distingue entre lesiones sólidas o quísticas, </a:t>
            </a:r>
            <a:r>
              <a:rPr lang="es-MX" sz="3200" dirty="0" smtClean="0">
                <a:latin typeface="Arial Narrow" pitchFamily="34" charset="0"/>
              </a:rPr>
              <a:t>permite  </a:t>
            </a:r>
            <a:r>
              <a:rPr lang="es-MX" sz="3200" dirty="0">
                <a:latin typeface="Arial Narrow" pitchFamily="34" charset="0"/>
              </a:rPr>
              <a:t>una valoración </a:t>
            </a:r>
            <a:r>
              <a:rPr lang="es-MX" sz="3200" dirty="0" smtClean="0">
                <a:latin typeface="Arial Narrow" pitchFamily="34" charset="0"/>
              </a:rPr>
              <a:t> inicial sobre  </a:t>
            </a:r>
            <a:r>
              <a:rPr lang="es-MX" sz="3200" dirty="0">
                <a:latin typeface="Arial Narrow" pitchFamily="34" charset="0"/>
              </a:rPr>
              <a:t>la </a:t>
            </a:r>
            <a:r>
              <a:rPr lang="es-MX" sz="3200" dirty="0" smtClean="0">
                <a:latin typeface="Arial Narrow" pitchFamily="34" charset="0"/>
              </a:rPr>
              <a:t>malignidad  o  </a:t>
            </a:r>
            <a:r>
              <a:rPr lang="es-MX" sz="3200" dirty="0">
                <a:latin typeface="Arial Narrow" pitchFamily="34" charset="0"/>
              </a:rPr>
              <a:t>nó de los </a:t>
            </a:r>
            <a:r>
              <a:rPr lang="es-MX" sz="3200" dirty="0" smtClean="0">
                <a:latin typeface="Arial Narrow" pitchFamily="34" charset="0"/>
              </a:rPr>
              <a:t>hallazgos y es capaz de guiar </a:t>
            </a:r>
            <a:r>
              <a:rPr lang="es-MX" sz="3200" dirty="0" smtClean="0">
                <a:latin typeface="Arial Narrow" pitchFamily="34" charset="0"/>
              </a:rPr>
              <a:t>procedimientos invasivos. </a:t>
            </a:r>
          </a:p>
          <a:p>
            <a:r>
              <a:rPr lang="es-MX" altLang="en-US" sz="3200" dirty="0" smtClean="0">
                <a:latin typeface="Arial Narrow" panose="020B0606020202030204" pitchFamily="34" charset="0"/>
                <a:cs typeface="Arial Narrow" panose="020B0606020202030204" pitchFamily="34" charset="0"/>
              </a:rPr>
              <a:t>Objetivos: </a:t>
            </a:r>
            <a:endParaRPr lang="es-MX" altLang="en-US" sz="3200" dirty="0">
              <a:latin typeface="Arial Narrow" panose="020B0606020202030204" pitchFamily="34" charset="0"/>
              <a:cs typeface="Arial Narrow" panose="020B0606020202030204" pitchFamily="34" charset="0"/>
            </a:endParaRPr>
          </a:p>
          <a:p>
            <a:pPr algn="just"/>
            <a:r>
              <a:rPr lang="es-MX" altLang="en-US" sz="3200" dirty="0" smtClean="0">
                <a:latin typeface="Arial Narrow" panose="020B0606020202030204" pitchFamily="34" charset="0"/>
                <a:cs typeface="Arial Narrow" panose="020B0606020202030204" pitchFamily="34" charset="0"/>
              </a:rPr>
              <a:t>Elaborar </a:t>
            </a:r>
            <a:r>
              <a:rPr lang="es-MX" altLang="en-US" sz="3200" dirty="0">
                <a:latin typeface="Arial Narrow" panose="020B0606020202030204" pitchFamily="34" charset="0"/>
                <a:cs typeface="Arial Narrow" panose="020B0606020202030204" pitchFamily="34" charset="0"/>
              </a:rPr>
              <a:t>un </a:t>
            </a:r>
            <a:r>
              <a:rPr lang="es-MX" altLang="en-US" sz="3200" dirty="0" smtClean="0">
                <a:latin typeface="Arial Narrow" panose="020B0606020202030204" pitchFamily="34" charset="0"/>
                <a:cs typeface="Arial Narrow" panose="020B0606020202030204" pitchFamily="34" charset="0"/>
              </a:rPr>
              <a:t>manual de ecografía diagnóstica en la patología de mamas para estudiantes de la carrera de Imagenología y Radio física Médica. </a:t>
            </a:r>
          </a:p>
          <a:p>
            <a:pPr algn="just"/>
            <a:r>
              <a:rPr lang="es-MX" sz="3200" dirty="0" smtClean="0">
                <a:latin typeface="Arial Narrow" pitchFamily="34" charset="0"/>
              </a:rPr>
              <a:t>Corresponde</a:t>
            </a:r>
            <a:r>
              <a:rPr lang="es-MX" sz="3200" dirty="0" smtClean="0">
                <a:latin typeface="Arial Narrow" pitchFamily="34" charset="0"/>
              </a:rPr>
              <a:t>, entonces, al Ministerio de Salud P</a:t>
            </a:r>
            <a:r>
              <a:rPr lang="es-MX" sz="3200" dirty="0">
                <a:latin typeface="Arial Narrow" pitchFamily="34" charset="0"/>
              </a:rPr>
              <a:t>ú</a:t>
            </a:r>
            <a:r>
              <a:rPr lang="es-MX" sz="3200" dirty="0" smtClean="0">
                <a:latin typeface="Arial Narrow" pitchFamily="34" charset="0"/>
              </a:rPr>
              <a:t>blica y sus filiales de Ciencias M</a:t>
            </a:r>
            <a:r>
              <a:rPr lang="es-MX" sz="3200" dirty="0">
                <a:latin typeface="Arial Narrow" pitchFamily="34" charset="0"/>
              </a:rPr>
              <a:t>é</a:t>
            </a:r>
            <a:r>
              <a:rPr lang="es-MX" sz="3200" dirty="0" smtClean="0">
                <a:latin typeface="Arial Narrow" pitchFamily="34" charset="0"/>
              </a:rPr>
              <a:t>dicas la preparación de un egresado competente, listo para la formación de post grado que sea, además, comprometido promotor de salud. Un manual actualizado y preciso, dotaría al estudiante de </a:t>
            </a:r>
            <a:r>
              <a:rPr lang="es-MX" sz="3200" dirty="0" smtClean="0">
                <a:latin typeface="Arial Narrow" pitchFamily="34" charset="0"/>
              </a:rPr>
              <a:t>Imagenología y Radio física Médica </a:t>
            </a:r>
            <a:r>
              <a:rPr lang="es-MX" sz="3200" dirty="0" smtClean="0">
                <a:latin typeface="Arial Narrow" pitchFamily="34" charset="0"/>
              </a:rPr>
              <a:t>de material de consulta, paso a paso en cuanto a la exploración; ofreciéndole, además,  un amplio banco de imágenes normales y patológicas que consoliden sus conocimientos y desempeño práctico.   </a:t>
            </a:r>
            <a:endParaRPr lang="es-MX" sz="3200" dirty="0">
              <a:latin typeface="Arial Narrow" pitchFamily="34" charset="0"/>
            </a:endParaRPr>
          </a:p>
        </p:txBody>
      </p:sp>
      <p:pic>
        <p:nvPicPr>
          <p:cNvPr id="28" name="27 Imagen" descr="2022-03-20_155500.png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4253574" y="10178303"/>
            <a:ext cx="3296563" cy="2407707"/>
          </a:xfrm>
          <a:prstGeom prst="rect">
            <a:avLst/>
          </a:prstGeom>
        </p:spPr>
      </p:pic>
      <p:pic>
        <p:nvPicPr>
          <p:cNvPr id="29" name="28 Imagen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52385" y="10178302"/>
            <a:ext cx="3296563" cy="2407707"/>
          </a:xfrm>
          <a:prstGeom prst="rect">
            <a:avLst/>
          </a:prstGeom>
        </p:spPr>
      </p:pic>
      <p:sp>
        <p:nvSpPr>
          <p:cNvPr id="37" name="CuadroTexto 30"/>
          <p:cNvSpPr txBox="1"/>
          <p:nvPr/>
        </p:nvSpPr>
        <p:spPr>
          <a:xfrm>
            <a:off x="13247927" y="14314835"/>
            <a:ext cx="7186748" cy="1080295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2800" b="1" u="sng" dirty="0" smtClean="0">
                <a:latin typeface="Arial" pitchFamily="34" charset="0"/>
                <a:cs typeface="Arial" pitchFamily="34" charset="0"/>
              </a:rPr>
              <a:t>CONCLUSIONES</a:t>
            </a:r>
          </a:p>
          <a:p>
            <a:pPr algn="ctr"/>
            <a:endParaRPr lang="es-ES" sz="2800" b="1" u="sng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3200" dirty="0">
                <a:latin typeface="Arial Narrow" pitchFamily="34" charset="0"/>
              </a:rPr>
              <a:t>El cáncer de mama es la primera causa de muerte maligna en las féminas en todo el </a:t>
            </a:r>
            <a:r>
              <a:rPr lang="es-MX" sz="3200" dirty="0" smtClean="0">
                <a:latin typeface="Arial Narrow" pitchFamily="34" charset="0"/>
              </a:rPr>
              <a:t>mundo, en tanto, en Cuba, l</a:t>
            </a:r>
            <a:r>
              <a:rPr lang="es-ES" altLang="es-MX" sz="3200" dirty="0" smtClean="0">
                <a:latin typeface="Arial Narrow" pitchFamily="34" charset="0"/>
              </a:rPr>
              <a:t>a </a:t>
            </a:r>
            <a:r>
              <a:rPr lang="es-ES" altLang="es-MX" sz="3200" dirty="0">
                <a:latin typeface="Arial Narrow" pitchFamily="34" charset="0"/>
              </a:rPr>
              <a:t>provincia de</a:t>
            </a:r>
            <a:r>
              <a:rPr lang="es-MX" sz="3200" dirty="0">
                <a:latin typeface="Arial Narrow" pitchFamily="34" charset="0"/>
              </a:rPr>
              <a:t> </a:t>
            </a:r>
            <a:r>
              <a:rPr lang="es-ES" altLang="es-MX" sz="3200" dirty="0">
                <a:latin typeface="Arial Narrow" pitchFamily="34" charset="0"/>
              </a:rPr>
              <a:t>H</a:t>
            </a:r>
            <a:r>
              <a:rPr lang="es-MX" sz="3200" dirty="0">
                <a:latin typeface="Arial Narrow" pitchFamily="34" charset="0"/>
              </a:rPr>
              <a:t>olgu</a:t>
            </a:r>
            <a:r>
              <a:rPr lang="es-ES" altLang="es-MX" sz="3200" dirty="0">
                <a:latin typeface="Arial Narrow" pitchFamily="34" charset="0"/>
              </a:rPr>
              <a:t>í</a:t>
            </a:r>
            <a:r>
              <a:rPr lang="es-MX" sz="3200" dirty="0">
                <a:latin typeface="Arial Narrow" pitchFamily="34" charset="0"/>
              </a:rPr>
              <a:t>n </a:t>
            </a:r>
            <a:r>
              <a:rPr lang="es-ES" altLang="es-MX" sz="3200" dirty="0">
                <a:latin typeface="Arial Narrow" pitchFamily="34" charset="0"/>
              </a:rPr>
              <a:t>ocupa el segundo lugar en </a:t>
            </a:r>
            <a:r>
              <a:rPr lang="es-ES" altLang="es-MX" sz="3200" dirty="0" smtClean="0">
                <a:latin typeface="Arial Narrow" pitchFamily="34" charset="0"/>
              </a:rPr>
              <a:t>incidencia de esta patología. </a:t>
            </a:r>
            <a:endParaRPr lang="es-MX" sz="3200" dirty="0">
              <a:latin typeface="Arial Narrow" pitchFamily="34" charset="0"/>
            </a:endParaRPr>
          </a:p>
          <a:p>
            <a:pPr algn="just"/>
            <a:r>
              <a:rPr lang="es-MX" sz="3200" dirty="0" smtClean="0">
                <a:latin typeface="Arial Narrow" pitchFamily="34" charset="0"/>
              </a:rPr>
              <a:t>Por </a:t>
            </a:r>
            <a:r>
              <a:rPr lang="es-MX" sz="3200" dirty="0">
                <a:latin typeface="Arial Narrow" pitchFamily="34" charset="0"/>
              </a:rPr>
              <a:t>sus profundas implicaciones </a:t>
            </a:r>
            <a:r>
              <a:rPr lang="es-MX" sz="3200" dirty="0" smtClean="0">
                <a:latin typeface="Arial Narrow" pitchFamily="34" charset="0"/>
              </a:rPr>
              <a:t>psicológicas, </a:t>
            </a:r>
            <a:r>
              <a:rPr lang="es-MX" sz="3200" dirty="0">
                <a:latin typeface="Arial Narrow" pitchFamily="34" charset="0"/>
              </a:rPr>
              <a:t>personales y sociales debe incentivarse </a:t>
            </a:r>
            <a:r>
              <a:rPr lang="es-MX" sz="3200" dirty="0" smtClean="0">
                <a:latin typeface="Arial Narrow" pitchFamily="34" charset="0"/>
              </a:rPr>
              <a:t>en los nuevos profesionales de la salud </a:t>
            </a:r>
            <a:r>
              <a:rPr lang="es-MX" sz="3200" dirty="0" smtClean="0">
                <a:latin typeface="Arial Narrow" pitchFamily="34" charset="0"/>
              </a:rPr>
              <a:t> la </a:t>
            </a:r>
            <a:r>
              <a:rPr lang="es-MX" sz="3200" dirty="0" smtClean="0">
                <a:latin typeface="Arial Narrow" pitchFamily="34" charset="0"/>
              </a:rPr>
              <a:t>conciencia </a:t>
            </a:r>
            <a:r>
              <a:rPr lang="es-MX" sz="3200" dirty="0" smtClean="0">
                <a:latin typeface="Arial Narrow" pitchFamily="34" charset="0"/>
              </a:rPr>
              <a:t>del diagnostico </a:t>
            </a:r>
            <a:r>
              <a:rPr lang="es-MX" sz="3200" dirty="0" smtClean="0">
                <a:latin typeface="Arial Narrow" pitchFamily="34" charset="0"/>
              </a:rPr>
              <a:t>precoz como premisa </a:t>
            </a:r>
            <a:r>
              <a:rPr lang="es-MX" sz="3200" dirty="0" smtClean="0">
                <a:latin typeface="Arial Narrow" pitchFamily="34" charset="0"/>
              </a:rPr>
              <a:t>fundamental </a:t>
            </a:r>
            <a:r>
              <a:rPr lang="es-MX" sz="3200" dirty="0" smtClean="0">
                <a:latin typeface="Arial Narrow" pitchFamily="34" charset="0"/>
              </a:rPr>
              <a:t>en </a:t>
            </a:r>
            <a:r>
              <a:rPr lang="es-MX" sz="3200" dirty="0">
                <a:latin typeface="Arial Narrow" pitchFamily="34" charset="0"/>
              </a:rPr>
              <a:t>la reducción de la morbimortalidad de esta afección.</a:t>
            </a:r>
          </a:p>
          <a:p>
            <a:pPr algn="just"/>
            <a:endParaRPr lang="es-MX" sz="3200" dirty="0">
              <a:latin typeface="Arial Narrow" pitchFamily="34" charset="0"/>
            </a:endParaRPr>
          </a:p>
          <a:p>
            <a:pPr algn="just"/>
            <a:r>
              <a:rPr lang="es-MX" sz="3200" dirty="0" smtClean="0">
                <a:latin typeface="Arial Narrow" pitchFamily="34" charset="0"/>
              </a:rPr>
              <a:t> La </a:t>
            </a:r>
            <a:r>
              <a:rPr lang="es-MX" sz="3200" dirty="0">
                <a:latin typeface="Arial Narrow" pitchFamily="34" charset="0"/>
              </a:rPr>
              <a:t>exploración y el </a:t>
            </a:r>
            <a:r>
              <a:rPr lang="es-MX" sz="3200" dirty="0" smtClean="0">
                <a:latin typeface="Arial Narrow" pitchFamily="34" charset="0"/>
              </a:rPr>
              <a:t>seguimiento ultrasonografico </a:t>
            </a:r>
            <a:r>
              <a:rPr lang="es-MX" sz="3200" dirty="0">
                <a:latin typeface="Arial Narrow" pitchFamily="34" charset="0"/>
              </a:rPr>
              <a:t>de la patología mamaria </a:t>
            </a:r>
            <a:r>
              <a:rPr lang="es-MX" sz="3200" dirty="0" smtClean="0">
                <a:latin typeface="Arial Narrow" pitchFamily="34" charset="0"/>
              </a:rPr>
              <a:t>basado en bibliografía actualizada y pertinente favorece un </a:t>
            </a:r>
            <a:r>
              <a:rPr lang="es-MX" sz="3200" dirty="0" smtClean="0">
                <a:latin typeface="Arial Narrow" pitchFamily="34" charset="0"/>
              </a:rPr>
              <a:t>screen responsable y minucioso de la Mastopatía, lo cual </a:t>
            </a:r>
            <a:r>
              <a:rPr lang="es-MX" sz="3200" dirty="0" smtClean="0">
                <a:latin typeface="Arial Narrow" pitchFamily="34" charset="0"/>
              </a:rPr>
              <a:t>puede </a:t>
            </a:r>
            <a:r>
              <a:rPr lang="es-MX" sz="3200" dirty="0">
                <a:latin typeface="Arial Narrow" pitchFamily="34" charset="0"/>
              </a:rPr>
              <a:t>significar para </a:t>
            </a:r>
            <a:r>
              <a:rPr lang="es-MX" sz="3200" dirty="0" smtClean="0">
                <a:latin typeface="Arial Narrow" pitchFamily="34" charset="0"/>
              </a:rPr>
              <a:t>nuestros pacientes tanto </a:t>
            </a:r>
            <a:r>
              <a:rPr lang="es-MX" sz="3200" dirty="0">
                <a:latin typeface="Arial Narrow" pitchFamily="34" charset="0"/>
              </a:rPr>
              <a:t>como su propia vida.</a:t>
            </a:r>
          </a:p>
          <a:p>
            <a:pPr algn="ctr"/>
            <a:endParaRPr lang="es-ES" sz="3200" b="1" u="sng" dirty="0" smtClean="0">
              <a:latin typeface="Arial Narrow" pitchFamily="34" charset="0"/>
              <a:cs typeface="Arial" pitchFamily="34" charset="0"/>
            </a:endParaRPr>
          </a:p>
          <a:p>
            <a:pPr algn="ctr"/>
            <a:endParaRPr lang="es-MX" sz="3200" u="sng" dirty="0"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23" name="CuadroTexto 30"/>
          <p:cNvSpPr txBox="1"/>
          <p:nvPr/>
        </p:nvSpPr>
        <p:spPr>
          <a:xfrm>
            <a:off x="14296825" y="12586009"/>
            <a:ext cx="3210060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2000" dirty="0" smtClean="0">
                <a:latin typeface="Arial" pitchFamily="34" charset="0"/>
                <a:cs typeface="Arial" pitchFamily="34" charset="0"/>
              </a:rPr>
              <a:t>Promoción de salud</a:t>
            </a:r>
            <a:endParaRPr lang="es-MX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CuadroTexto 30"/>
          <p:cNvSpPr txBox="1"/>
          <p:nvPr/>
        </p:nvSpPr>
        <p:spPr>
          <a:xfrm>
            <a:off x="17946567" y="12586009"/>
            <a:ext cx="2908197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2000" dirty="0" smtClean="0">
                <a:latin typeface="Arial" pitchFamily="34" charset="0"/>
                <a:cs typeface="Arial" pitchFamily="34" charset="0"/>
              </a:rPr>
              <a:t>Cáncer de mama</a:t>
            </a:r>
            <a:endParaRPr lang="es-MX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1180</TotalTime>
  <Words>744</Words>
  <Application>Microsoft Office PowerPoint</Application>
  <PresentationFormat>Personalizado</PresentationFormat>
  <Paragraphs>41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Company>Redalyc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Arianna Becerril</dc:creator>
  <cp:lastModifiedBy>Lazara</cp:lastModifiedBy>
  <cp:revision>186</cp:revision>
  <dcterms:created xsi:type="dcterms:W3CDTF">2018-03-20T00:18:00Z</dcterms:created>
  <dcterms:modified xsi:type="dcterms:W3CDTF">2026-05-05T00:25:01Z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1033-12.2.0.23196</vt:lpwstr>
  </property>
  <property fmtid="{D5CDD505-2E9C-101B-9397-08002B2CF9AE}" pid="3" name="ICV">
    <vt:lpwstr>818EE7EE3A7F47A282A50CD369D1D569_12</vt:lpwstr>
  </property>
</Properties>
</file>